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ttude.com/blog/autoconhecimento-sucesso-pessoal/" TargetMode="External"/><Relationship Id="rId2" Type="http://schemas.openxmlformats.org/officeDocument/2006/relationships/hyperlink" Target="https://www.vittude.com/blog/estresse-saiba-como-ele-afeta-sua-saude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ttude.com/empresas/11-dicas-para-dar-um-feedback-positivo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vittude.com/blog/comportamento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vittude.com/blog/comportamento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7956A-E377-4BC7-80B7-6FAB7C8F2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404" y="2419182"/>
            <a:ext cx="5518066" cy="2268559"/>
          </a:xfrm>
        </p:spPr>
        <p:txBody>
          <a:bodyPr>
            <a:normAutofit fontScale="90000"/>
          </a:bodyPr>
          <a:lstStyle/>
          <a:p>
            <a:r>
              <a:rPr lang="pt-BR" dirty="0"/>
              <a:t>Retroação</a:t>
            </a:r>
            <a:br>
              <a:rPr lang="pt-BR" dirty="0"/>
            </a:br>
            <a:r>
              <a:rPr lang="pt-BR" dirty="0"/>
              <a:t>feedback eficaz</a:t>
            </a:r>
            <a:br>
              <a:rPr lang="pt-BR" dirty="0"/>
            </a:br>
            <a:br>
              <a:rPr lang="pt-BR" dirty="0"/>
            </a:br>
            <a:r>
              <a:rPr lang="pt-BR" sz="4000" dirty="0"/>
              <a:t>Avaliação de Performance Ciclo 20/21</a:t>
            </a:r>
            <a:endParaRPr lang="pt-BR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C084860A-E130-41DE-A95A-AF52EF440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561" y="141522"/>
            <a:ext cx="3094848" cy="1631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391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E6738D4D-1BE7-4A9D-8DFE-DF20F7DF2A9C}"/>
              </a:ext>
            </a:extLst>
          </p:cNvPr>
          <p:cNvSpPr txBox="1"/>
          <p:nvPr/>
        </p:nvSpPr>
        <p:spPr>
          <a:xfrm>
            <a:off x="1170830" y="413467"/>
            <a:ext cx="6080760" cy="493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50"/>
              </a:lnSpc>
              <a:spcAft>
                <a:spcPts val="800"/>
              </a:spcAft>
            </a:pPr>
            <a:r>
              <a:rPr lang="pt-BR" sz="3600" b="1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Como reagir a feedbacks: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BCF971F-EED0-4B72-8D3C-B3B6A8DBA5EC}"/>
              </a:ext>
            </a:extLst>
          </p:cNvPr>
          <p:cNvSpPr txBox="1"/>
          <p:nvPr/>
        </p:nvSpPr>
        <p:spPr>
          <a:xfrm>
            <a:off x="1025719" y="1081377"/>
            <a:ext cx="10249232" cy="4864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-Saber receber feedbacks é tão importante quanto transmitir. Quando alguém faz uma crítica sobre uma ação sua, qual a reação imediata?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mais comum é ficarmos na defensiva, procurando justificativas antes mesmo de ouvir o que a pessoa tem a dizer.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-Para reagir bem a feedbacks, é fundamental ouvir com calma e atenção, respirando devagar, sem deixar que a situação se </a:t>
            </a:r>
            <a:r>
              <a:rPr lang="pt-BR" sz="1800" u="sng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torne estressante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Respirar profunda e completamente força nosso corpo a relaxar e permite que nossa mente se conserve mais alerta.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-Não interrompa ou desestimule quem está te transmitindo o feedback.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-Faça perguntas para esclarecer melhor o que está sendo discutido e peça exemplos específicos se achar necessário. Acima de tudo, reconheça o feedback e procure analisar seus pontos válidos. Entenda o que foi dito e analise as sugestões passadas.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-Ouvir opiniões construtivas sobre seus comportamentos, é uma das melhores formas de crescer.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 ser dentro de uma relação ou como forma de </a:t>
            </a:r>
            <a:r>
              <a:rPr lang="pt-BR" sz="2800" u="sng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autoconhecimento</a:t>
            </a:r>
            <a:r>
              <a:rPr lang="pt-BR" sz="24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0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5F8022D6-7F3E-47F8-8CC3-134003436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501" y="81879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2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BAF75E3-D748-40CA-B57D-DDFD7F5625C5}"/>
              </a:ext>
            </a:extLst>
          </p:cNvPr>
          <p:cNvSpPr txBox="1"/>
          <p:nvPr/>
        </p:nvSpPr>
        <p:spPr>
          <a:xfrm>
            <a:off x="1176793" y="2790908"/>
            <a:ext cx="9845039" cy="623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50"/>
              </a:lnSpc>
              <a:spcAft>
                <a:spcPts val="800"/>
              </a:spcAft>
            </a:pPr>
            <a:r>
              <a:rPr lang="pt-BR" sz="7200" b="1" dirty="0">
                <a:latin typeface="inherit"/>
                <a:ea typeface="Calibri" panose="020F0502020204030204" pitchFamily="34" charset="0"/>
                <a:cs typeface="Times New Roman" panose="02020603050405020304" pitchFamily="18" charset="0"/>
              </a:rPr>
              <a:t>Vamos praticar?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Resultado de imagem para imagem vamos praticar">
            <a:extLst>
              <a:ext uri="{FF2B5EF4-FFF2-40B4-BE49-F238E27FC236}">
                <a16:creationId xmlns:a16="http://schemas.microsoft.com/office/drawing/2014/main" id="{F2922F0B-DD31-4C54-AB66-7FE5D1141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787" y="3676552"/>
            <a:ext cx="4437282" cy="318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>
            <a:extLst>
              <a:ext uri="{FF2B5EF4-FFF2-40B4-BE49-F238E27FC236}">
                <a16:creationId xmlns:a16="http://schemas.microsoft.com/office/drawing/2014/main" id="{7868F2EB-C9CB-4B8F-8B78-712800027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99" y="176978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3211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245CC357-FCA9-4A59-8D5F-A0324E4AC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74" y="85862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CD7FB7-19D9-4261-A3CC-C476FBD35EDB}"/>
              </a:ext>
            </a:extLst>
          </p:cNvPr>
          <p:cNvSpPr txBox="1">
            <a:spLocks/>
          </p:cNvSpPr>
          <p:nvPr/>
        </p:nvSpPr>
        <p:spPr>
          <a:xfrm>
            <a:off x="1375576" y="1208598"/>
            <a:ext cx="9194563" cy="4952664"/>
          </a:xfrm>
          <a:prstGeom prst="rect">
            <a:avLst/>
          </a:prstGeom>
        </p:spPr>
        <p:txBody>
          <a:bodyPr>
            <a:normAutofit/>
          </a:bodyPr>
          <a:lstStyle>
            <a:lvl1pPr marL="344488" indent="-344488" algn="l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953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588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7097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1732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642616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108960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575304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4041648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endParaRPr lang="pt-BR" sz="3600" dirty="0">
              <a:latin typeface="arial" panose="020B060402020202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</a:pPr>
            <a:endParaRPr lang="pt-BR" sz="3600" dirty="0">
              <a:latin typeface="arial" panose="020B060402020202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pt-BR" sz="3600" dirty="0">
                <a:latin typeface="arial" panose="020B0604020202020204" pitchFamily="34" charset="0"/>
              </a:rPr>
              <a:t>Por que realizarmos Avaliação de Performance anualmente?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pt-BR" sz="3600" dirty="0">
              <a:latin typeface="arial" panose="020B060402020202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pt-BR" sz="3600" dirty="0">
                <a:latin typeface="arial" panose="020B0604020202020204" pitchFamily="34" charset="0"/>
              </a:rPr>
              <a:t>O que significa RETROAÇÃO?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155210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7281B4-7203-4E9C-BF68-C9A788A6B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5576" y="1208598"/>
            <a:ext cx="9194563" cy="4952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b="0" i="0" dirty="0">
                <a:effectLst/>
                <a:latin typeface="arial" panose="020B0604020202020204" pitchFamily="34" charset="0"/>
              </a:rPr>
              <a:t>No âmbito da Psicologia, o </a:t>
            </a:r>
            <a:r>
              <a:rPr lang="pt-BR" sz="3600" b="1" i="0" dirty="0">
                <a:effectLst/>
                <a:latin typeface="arial" panose="020B0604020202020204" pitchFamily="34" charset="0"/>
              </a:rPr>
              <a:t>feedback</a:t>
            </a:r>
            <a:r>
              <a:rPr lang="pt-BR" sz="3600" b="0" i="0" dirty="0">
                <a:effectLst/>
                <a:latin typeface="arial" panose="020B0604020202020204" pitchFamily="34" charset="0"/>
              </a:rPr>
              <a:t> é também descrito como </a:t>
            </a:r>
            <a:r>
              <a:rPr lang="pt-BR" sz="3600" b="1" i="0" dirty="0">
                <a:effectLst/>
                <a:latin typeface="arial" panose="020B0604020202020204" pitchFamily="34" charset="0"/>
              </a:rPr>
              <a:t>retroação</a:t>
            </a:r>
            <a:r>
              <a:rPr lang="pt-BR" sz="3600" b="0" i="0" dirty="0">
                <a:effectLst/>
                <a:latin typeface="arial" panose="020B0604020202020204" pitchFamily="34" charset="0"/>
              </a:rPr>
              <a:t> ou devolutiva, uma vertente da comunicação interpessoal que pode servir para minimizar conflitos entre indivíduos.</a:t>
            </a:r>
            <a:endParaRPr lang="pt-BR" sz="3600" dirty="0"/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id="{9FD94830-7D17-435A-A83A-53C9A8176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166" y="205106"/>
            <a:ext cx="1377177" cy="726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13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834127B-EC8D-490A-9BE8-D741F73F995E}"/>
              </a:ext>
            </a:extLst>
          </p:cNvPr>
          <p:cNvSpPr txBox="1"/>
          <p:nvPr/>
        </p:nvSpPr>
        <p:spPr>
          <a:xfrm>
            <a:off x="1105231" y="1486894"/>
            <a:ext cx="1024923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“Todo funcionário precisa  receber retroação (feedback) a respeito de seu desempenho para saber como está fazendo seu trabalho, fazer as devidas correções e alinhar-se ao futuro desejado.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Sem essa retroação, os funcionários caminham às cegas e sem saber exatamente como estão indo.”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/>
            <a:r>
              <a:rPr lang="pt-BR" sz="3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Chiavenato 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3074" name="Picture 1">
            <a:extLst>
              <a:ext uri="{FF2B5EF4-FFF2-40B4-BE49-F238E27FC236}">
                <a16:creationId xmlns:a16="http://schemas.microsoft.com/office/drawing/2014/main" id="{30AC79F2-FB5E-4766-A4EB-B34DF168C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63" y="0"/>
            <a:ext cx="1327217" cy="69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96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245CC357-FCA9-4A59-8D5F-A0324E4AC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74" y="85862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079DA73-FB61-4A18-89EF-E4576F158C82}"/>
              </a:ext>
            </a:extLst>
          </p:cNvPr>
          <p:cNvSpPr txBox="1"/>
          <p:nvPr/>
        </p:nvSpPr>
        <p:spPr>
          <a:xfrm>
            <a:off x="1063874" y="1009816"/>
            <a:ext cx="10115660" cy="5602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você poupa de gerar confrontos com uma opinião desagradável, você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limita a condição do outro de ter acesso a informações importantes.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Isso limita você do direito de expressar-se livremente.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mesma forma, quando não tem a coragem de expressar o quanto algo foi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positivo, priva a pessoa de saber que está fazendo algo bom. 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Além de impedir que ela continue com a mesma atitude no futuro.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91F21AB-3F2C-47FF-A79D-E43F3046A705}"/>
              </a:ext>
            </a:extLst>
          </p:cNvPr>
          <p:cNvSpPr txBox="1"/>
          <p:nvPr/>
        </p:nvSpPr>
        <p:spPr>
          <a:xfrm>
            <a:off x="1168842" y="834887"/>
            <a:ext cx="10169714" cy="501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50"/>
              </a:lnSpc>
              <a:spcAft>
                <a:spcPts val="800"/>
              </a:spcAft>
            </a:pPr>
            <a:r>
              <a:rPr lang="pt-BR" sz="3600" b="1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Feedback positivo é tão importante quanto negativo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561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245CC357-FCA9-4A59-8D5F-A0324E4AC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74" y="85862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33340D8-5E01-4993-BD56-ED5DD7744830}"/>
              </a:ext>
            </a:extLst>
          </p:cNvPr>
          <p:cNvSpPr txBox="1"/>
          <p:nvPr/>
        </p:nvSpPr>
        <p:spPr>
          <a:xfrm>
            <a:off x="1001865" y="1065476"/>
            <a:ext cx="10336696" cy="5116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Tão importante quanto entender a necessidade de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transmitir opiniões sobre atitudes negativas, é usar 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 </a:t>
            </a:r>
            <a:r>
              <a:rPr lang="pt-BR" sz="3600" u="sng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feedback positivo</a:t>
            </a:r>
            <a:r>
              <a:rPr lang="pt-BR" sz="3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forma de alimentar ações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positivas.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retorno para qualquer ação irá trazer informações 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podem ajudar nas vezes em que ela for repetida.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8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245CC357-FCA9-4A59-8D5F-A0324E4AC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74" y="85862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 descr="feedback">
            <a:extLst>
              <a:ext uri="{FF2B5EF4-FFF2-40B4-BE49-F238E27FC236}">
                <a16:creationId xmlns:a16="http://schemas.microsoft.com/office/drawing/2014/main" id="{23758E8C-B9F4-4FCA-88C0-926D8FC3497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365" y="1622066"/>
            <a:ext cx="7275444" cy="440104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AB6C37D-E6E0-4BEA-9787-5A06F83C50DC}"/>
              </a:ext>
            </a:extLst>
          </p:cNvPr>
          <p:cNvSpPr txBox="1"/>
          <p:nvPr/>
        </p:nvSpPr>
        <p:spPr>
          <a:xfrm>
            <a:off x="1176792" y="834887"/>
            <a:ext cx="10161763" cy="501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850"/>
              </a:lnSpc>
              <a:spcAft>
                <a:spcPts val="800"/>
              </a:spcAft>
            </a:pPr>
            <a:r>
              <a:rPr lang="pt-BR" sz="3600" b="1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Pirâmide das Necessidades de Maslow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522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CF5E7BD-8F52-4F9C-ACCF-32E1040423F3}"/>
              </a:ext>
            </a:extLst>
          </p:cNvPr>
          <p:cNvSpPr txBox="1"/>
          <p:nvPr/>
        </p:nvSpPr>
        <p:spPr>
          <a:xfrm>
            <a:off x="1200647" y="2918315"/>
            <a:ext cx="10161767" cy="2461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  <a:spcAft>
                <a:spcPts val="225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falta de feedbacks positivos acaba desmotivando a pessoa de </a:t>
            </a:r>
          </a:p>
          <a:p>
            <a:pPr algn="ctr">
              <a:lnSpc>
                <a:spcPts val="1800"/>
              </a:lnSpc>
              <a:spcAft>
                <a:spcPts val="225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continuar agindo de determinada forma ou de testar novas práticas a</a:t>
            </a:r>
          </a:p>
          <a:p>
            <a:pPr algn="ctr">
              <a:lnSpc>
                <a:spcPts val="1800"/>
              </a:lnSpc>
              <a:spcAft>
                <a:spcPts val="225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partir disso.</a:t>
            </a:r>
          </a:p>
          <a:p>
            <a:pPr algn="ctr">
              <a:lnSpc>
                <a:spcPts val="1800"/>
              </a:lnSpc>
              <a:spcAft>
                <a:spcPts val="225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Isso limita a criatividade, a </a:t>
            </a:r>
            <a:r>
              <a:rPr lang="pt-BR" sz="2800" u="sng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proatividade 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 </a:t>
            </a: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225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abertura para novas atitudes que beneficiam uma relação.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202A17B0-8B76-449F-B658-00E890513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74" y="85862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496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21FCA5B-6765-49A4-8E85-C6F2A5263562}"/>
              </a:ext>
            </a:extLst>
          </p:cNvPr>
          <p:cNvSpPr txBox="1"/>
          <p:nvPr/>
        </p:nvSpPr>
        <p:spPr>
          <a:xfrm>
            <a:off x="1041621" y="1579897"/>
            <a:ext cx="10296934" cy="5103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onsiderar o contexto: onde aconteceu, por que aconteceu, o que conduziu ao acontecimento. 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-Nunca simplesmente entregue uma declaração de feedback crua, sem relembrar esses aspectos no momento de transmitir a resposta. Antes de fornecer o feedback, analise as ações e decisões que levaram a esse momento e inclua no discurso.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-Dê feedbacks negativos de forma leve e eficiente.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Comece falando do positivo para o negativo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-Essa estratégia serve como quebra gelo para não deixar a pessoa apreensiva com uma opinião negativa logo no começo da conversa. Assim, gera uma abertura para que a informação seja absorvida. </a:t>
            </a: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-Não faça julgamentos nem use rótulos ou adjetivos que atinjam a pessoa de forma dolorosa. Seja claro e objetivo com suas palavras. Fale apenas sobre o incômodo e indique, logo em seguida, uma sugestão para solucioná-lo.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Apresentar possibilidades para a solução do problema, transformando o </a:t>
            </a:r>
            <a:r>
              <a:rPr lang="pt-BR" sz="1800" u="sng" dirty="0">
                <a:solidFill>
                  <a:srgbClr val="FF3B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comportamento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Sem essa etapa, o feedback se torna apenas uma crítica negativa. Deixa de ser algo construtivo que irá desencadear em resultados melhores no futuro.</a:t>
            </a:r>
            <a:endParaRPr lang="pt-B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2250"/>
              </a:spcAft>
            </a:pP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21581F-B92C-4F91-9562-C452101B5442}"/>
              </a:ext>
            </a:extLst>
          </p:cNvPr>
          <p:cNvSpPr txBox="1"/>
          <p:nvPr/>
        </p:nvSpPr>
        <p:spPr>
          <a:xfrm>
            <a:off x="1176792" y="834887"/>
            <a:ext cx="10161763" cy="501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850"/>
              </a:lnSpc>
              <a:spcAft>
                <a:spcPts val="800"/>
              </a:spcAft>
            </a:pPr>
            <a:r>
              <a:rPr lang="pt-BR" sz="3600" b="1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De olho nas dicas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A87DB99-EF5B-4E96-A9C0-4F5FCE5613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622" y="72017"/>
            <a:ext cx="1876508" cy="1511842"/>
          </a:xfrm>
          <a:prstGeom prst="rect">
            <a:avLst/>
          </a:prstGeom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45DB98A8-1688-497F-B090-CDB603DDA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647" y="33642"/>
            <a:ext cx="1257908" cy="66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9380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{6D531D78-909D-44F8-AF05-600961A9DB84}tf16401375</Template>
  <TotalTime>75</TotalTime>
  <Words>669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Arial</vt:lpstr>
      <vt:lpstr>Calibri</vt:lpstr>
      <vt:lpstr>inherit</vt:lpstr>
      <vt:lpstr>MS Shell Dlg 2</vt:lpstr>
      <vt:lpstr>Times New Roman</vt:lpstr>
      <vt:lpstr>Wingdings</vt:lpstr>
      <vt:lpstr>Wingdings 3</vt:lpstr>
      <vt:lpstr>Madison</vt:lpstr>
      <vt:lpstr>Retroação feedback eficaz  Avaliação de Performance Ciclo 20/21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Retroação feedback eficaz  Avaliação de Performance Ciclo 20/21</dc:title>
  <dc:creator>interswim Administrator</dc:creator>
  <cp:lastModifiedBy>interswim Administrator</cp:lastModifiedBy>
  <cp:revision>10</cp:revision>
  <dcterms:created xsi:type="dcterms:W3CDTF">2021-02-21T17:10:56Z</dcterms:created>
  <dcterms:modified xsi:type="dcterms:W3CDTF">2021-02-21T18:26:06Z</dcterms:modified>
</cp:coreProperties>
</file>